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1" r:id="rId2"/>
    <p:sldId id="262" r:id="rId3"/>
    <p:sldId id="263" r:id="rId4"/>
    <p:sldId id="258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E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0482"/>
    <p:restoredTop sz="86441"/>
  </p:normalViewPr>
  <p:slideViewPr>
    <p:cSldViewPr snapToGrid="0">
      <p:cViewPr varScale="1">
        <p:scale>
          <a:sx n="84" d="100"/>
          <a:sy n="84" d="100"/>
        </p:scale>
        <p:origin x="192" y="12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BBF60-6931-5E46-8FF0-04D0A235CCCA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F52D37-A0C2-6A49-A7AB-203C5790E6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2114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FD644-99B4-2BF5-84FB-5EB75D954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F931B1-18E3-B348-CE57-87B06A5B63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109B6C-3964-22B4-41C9-2534B9909A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91E99D-EEC4-9CFE-103C-0541F83995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25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1A8D3-162C-1425-D97C-4EB419DF5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A4751F-1D72-C52B-D38D-342A30C327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05E606-7790-2555-BEC5-3E580188B3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BDB3B-F464-927F-D25D-697F39ECE9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47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8BFB0-1E77-07A1-C0A0-FECE53BF7E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ED5723-FC4D-27F1-3302-06C95F15AD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656ED8-AC22-2254-FFC2-C8022CFF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F217FE-E132-F366-85D2-277C386AA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04624A-04FE-985E-E77F-17FF90946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12530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5477E7-8343-660E-FC1D-33A7683FE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0F7F04-AE89-E79E-3BA4-B6D3B95142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6719BC-D84A-2C43-6E41-6C57C15EE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1B2572-0ED1-9144-8A19-521958B8B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7AE684-1E81-FBF9-D493-2161CC2E8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5891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ED32E4-0B63-2A25-9110-A3CF2EE4B9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9810D9-AD2A-47F4-AD23-AFFDE35F7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A3BA92-A2F2-E296-CFBB-0D2C00EC9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6AAC4B-E433-8DC3-4C65-2F0C9AF8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9C0BF2-3974-266D-5592-FA9AED101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34408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93106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  <p:extLst>
      <p:ext uri="{BB962C8B-B14F-4D97-AF65-F5344CB8AC3E}">
        <p14:creationId xmlns:p14="http://schemas.microsoft.com/office/powerpoint/2010/main" val="1842266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9E3BA8-3332-76A9-3A5F-8E209E24D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B256F7-79EF-6254-CAB6-6C1F7E29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C2FD9A-A387-F524-2999-E7D7B0EB7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3F6AC8-16BA-F088-6B33-A84C34A7D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C1802D-7EA0-CD77-7BDE-47B32BBB5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837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1A1B82-C888-987A-3B56-058B0D155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FB6397-7433-3252-C97B-45CE3F2685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BAA678-58C5-881A-963E-BC25215E3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06D28B-F58F-7CB0-A6C2-A566D16B9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45D21D-94A5-B4D7-4F5A-0B9983193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61506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B638BF-A0FF-CA3E-AFE0-3B7917F6C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44EEEC-84B0-5418-88F0-B8F50C7C65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A8CA51-6EEB-DF3D-A290-3ADAD06E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14DC65-AE69-F946-FAF0-6F5BDA8FB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AC3214-6129-48C5-05B2-9DF32CECE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21971C-436C-4E1B-97A5-FD5D2004A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184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49CAF5-4023-C886-0C34-1324F0387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334BD1-96EB-EC89-82A5-842C60F44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776CA5-C9CE-3C46-8B8B-9530BF59A8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2115C32-D5F3-CD6E-FBA1-045A6E2686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409AF12-CD8C-466D-01B2-C255D3CF1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0B8B3D1-4163-7FAC-2920-2C5F9B9E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51E5E50-8370-9639-15AC-994A5EC19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EE4842B-6DB0-AA56-51AC-93A45054E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2992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17564-61EA-5761-7A7E-A759A8DBC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F449EB-D36C-7ABD-3182-E33F3E4D6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D24A54-36D6-644C-DDFB-ECAD332CB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1D0A17-01DE-13DF-48FB-B35BB7067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5257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E1168DE-A73E-174B-E3FE-6B09738E2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63D589E-3D69-1D02-82E9-9AE682B53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69DA39-DF1C-AD03-3C8A-7858032F7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4093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B28BA5-D4D1-E4EB-4089-72C3CBC78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EE81D2-8F96-F20E-8EE3-A0A45F74F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7341B7-5BF2-3DF4-308D-323B7FBDE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780D3B-2EC3-4996-8069-178DEFE6A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664D5C-52C2-16B3-BB1E-11D465F9A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03D8DB-6219-744E-439E-5C38A3BFB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154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19C7B-972F-E71D-61F8-C7C40F137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CFBE569-FFB8-7986-A56D-4B99FF3641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588CC0-072E-2D8B-BC26-BCA7B6704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BB12A2-4D2D-7A2A-F6AA-EE300C7E4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E7A064-0D39-BFAE-AF73-0019BEEC1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4D0AB6-0ADB-3EF3-EDED-08704BB21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8855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9A8297-76EA-6140-99B5-7C61A173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44BA20-0F6C-EBAE-F211-D0E2BFF1E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DF68DA-F1F9-886A-16BE-85F80C451E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430A1B-BB7C-CE45-B9FF-4D4ADB4EC5A8}" type="datetimeFigureOut">
              <a:rPr kumimoji="1" lang="ko-KR" altLang="en-US" smtClean="0"/>
              <a:t>2025. 3. 6.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F03CA8-1ACF-C59B-2A4B-443D8E9569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9EDC27-FE05-AD67-DC23-000E024B60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04F5CD-8FEC-CB41-AA85-8AC6AFDA735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7448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5" Type="http://schemas.openxmlformats.org/officeDocument/2006/relationships/image" Target="../media/image24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sv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svg"/><Relationship Id="rId19" Type="http://schemas.openxmlformats.org/officeDocument/2006/relationships/image" Target="../media/image18.sv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3.svg"/><Relationship Id="rId22" Type="http://schemas.openxmlformats.org/officeDocument/2006/relationships/image" Target="../media/image21.svg"/><Relationship Id="rId27" Type="http://schemas.openxmlformats.org/officeDocument/2006/relationships/image" Target="../media/image2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7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3.svg"/><Relationship Id="rId9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91428" y="1396889"/>
            <a:ext cx="10970788" cy="1503343"/>
          </a:xfrm>
          <a:prstGeom prst="rect">
            <a:avLst/>
          </a:prstGeom>
          <a:solidFill>
            <a:srgbClr val="455E95">
              <a:alpha val="100000"/>
            </a:srgbClr>
          </a:solidFill>
          <a:ln/>
        </p:spPr>
        <p:txBody>
          <a:bodyPr/>
          <a:lstStyle/>
          <a:p>
            <a:endParaRPr lang="ko-KR" altLang="en-US" sz="1080" dirty="0">
              <a:solidFill>
                <a:srgbClr val="445E95"/>
              </a:solidFill>
              <a:highlight>
                <a:srgbClr val="FFFF00"/>
              </a:highlight>
            </a:endParaRPr>
          </a:p>
        </p:txBody>
      </p:sp>
      <p:sp>
        <p:nvSpPr>
          <p:cNvPr id="3" name="Shape 1"/>
          <p:cNvSpPr/>
          <p:nvPr/>
        </p:nvSpPr>
        <p:spPr>
          <a:xfrm>
            <a:off x="282389" y="0"/>
            <a:ext cx="304769" cy="457200"/>
          </a:xfrm>
          <a:prstGeom prst="rect">
            <a:avLst/>
          </a:prstGeom>
          <a:solidFill>
            <a:srgbClr val="00101A">
              <a:alpha val="10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sp>
        <p:nvSpPr>
          <p:cNvPr id="4" name="Text 2"/>
          <p:cNvSpPr/>
          <p:nvPr/>
        </p:nvSpPr>
        <p:spPr>
          <a:xfrm>
            <a:off x="1137650" y="181930"/>
            <a:ext cx="1594960" cy="360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ko-KR" altLang="en-US" sz="15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연구의 필요성</a:t>
            </a:r>
            <a:endParaRPr lang="en-US" altLang="ko-KR" sz="1500" dirty="0"/>
          </a:p>
        </p:txBody>
      </p:sp>
      <p:sp>
        <p:nvSpPr>
          <p:cNvPr id="5" name="Text 3"/>
          <p:cNvSpPr/>
          <p:nvPr/>
        </p:nvSpPr>
        <p:spPr>
          <a:xfrm>
            <a:off x="808115" y="144780"/>
            <a:ext cx="358104" cy="327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ln w="12700">
                  <a:solidFill>
                    <a:srgbClr val="00101A"/>
                  </a:solidFill>
                </a:ln>
                <a:solidFill>
                  <a:srgbClr val="00101A">
                    <a:alpha val="100000"/>
                  </a:srgbClr>
                </a:solidFill>
                <a:latin typeface="KoPub Batang Bold" pitchFamily="34" charset="0"/>
                <a:ea typeface="KoPub Batang Bold" pitchFamily="34" charset="-122"/>
                <a:cs typeface="KoPub Batang Bold" pitchFamily="34" charset="-120"/>
              </a:rPr>
              <a:t>Ⅰ.</a:t>
            </a:r>
            <a:endParaRPr lang="en-US" dirty="0"/>
          </a:p>
        </p:txBody>
      </p:sp>
      <p:pic>
        <p:nvPicPr>
          <p:cNvPr id="6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7" y="582930"/>
            <a:ext cx="12183161" cy="762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33194" y="700089"/>
            <a:ext cx="1282572" cy="6578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ko-KR" altLang="en-US" sz="3600" b="1" dirty="0">
                <a:solidFill>
                  <a:srgbClr val="00101A">
                    <a:alpha val="100000"/>
                  </a:srgbClr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문제</a:t>
            </a:r>
            <a:endParaRPr lang="en-US" sz="3600" b="1" dirty="0"/>
          </a:p>
        </p:txBody>
      </p:sp>
      <p:sp>
        <p:nvSpPr>
          <p:cNvPr id="8" name="Text 5"/>
          <p:cNvSpPr/>
          <p:nvPr/>
        </p:nvSpPr>
        <p:spPr>
          <a:xfrm>
            <a:off x="1670089" y="752220"/>
            <a:ext cx="573983" cy="589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3120" b="1" dirty="0">
                <a:ln w="12700">
                  <a:solidFill>
                    <a:srgbClr val="00101A"/>
                  </a:solidFill>
                </a:ln>
                <a:solidFill>
                  <a:srgbClr val="00101A">
                    <a:alpha val="100000"/>
                  </a:srgbClr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01 </a:t>
            </a:r>
            <a:endParaRPr lang="en-US" sz="3120" b="1" dirty="0"/>
          </a:p>
        </p:txBody>
      </p:sp>
      <p:sp>
        <p:nvSpPr>
          <p:cNvPr id="9" name="Text 6"/>
          <p:cNvSpPr/>
          <p:nvPr/>
        </p:nvSpPr>
        <p:spPr>
          <a:xfrm>
            <a:off x="2187745" y="840826"/>
            <a:ext cx="5584219" cy="574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dirty="0">
                <a:solidFill>
                  <a:srgbClr val="455E95">
                    <a:alpha val="100000"/>
                  </a:srgbClr>
                </a:solidFill>
                <a:latin typeface="KoPubWorldDotum Medium" pitchFamily="34" charset="0"/>
                <a:ea typeface="KoPubWorldDotum Medium" pitchFamily="34" charset="-122"/>
                <a:cs typeface="KoPubWorldDotum Medium" pitchFamily="34" charset="-120"/>
              </a:rPr>
              <a:t>– </a:t>
            </a:r>
            <a:r>
              <a:rPr lang="ko-KR" altLang="en-US" sz="2400" dirty="0">
                <a:solidFill>
                  <a:srgbClr val="455E95">
                    <a:alpha val="100000"/>
                  </a:srgbClr>
                </a:solidFill>
                <a:latin typeface="KoPubWorldDotum Medium" pitchFamily="34" charset="0"/>
                <a:ea typeface="KoPubWorldDotum Medium" pitchFamily="34" charset="-122"/>
                <a:cs typeface="KoPubWorldDotum Medium" pitchFamily="34" charset="-120"/>
              </a:rPr>
              <a:t>멸종 </a:t>
            </a:r>
            <a:r>
              <a:rPr lang="ko-KR" altLang="en-US" sz="2400" dirty="0" err="1">
                <a:solidFill>
                  <a:srgbClr val="455E95">
                    <a:alpha val="100000"/>
                  </a:srgbClr>
                </a:solidFill>
                <a:latin typeface="KoPubWorldDotum Medium" pitchFamily="34" charset="0"/>
                <a:ea typeface="KoPubWorldDotum Medium" pitchFamily="34" charset="-122"/>
                <a:cs typeface="KoPubWorldDotum Medium" pitchFamily="34" charset="-120"/>
              </a:rPr>
              <a:t>위기종</a:t>
            </a:r>
            <a:r>
              <a:rPr lang="ko-KR" altLang="en-US" sz="2400" dirty="0">
                <a:solidFill>
                  <a:srgbClr val="455E95">
                    <a:alpha val="100000"/>
                  </a:srgbClr>
                </a:solidFill>
                <a:latin typeface="KoPubWorldDotum Medium" pitchFamily="34" charset="0"/>
                <a:ea typeface="KoPubWorldDotum Medium" pitchFamily="34" charset="-122"/>
                <a:cs typeface="KoPubWorldDotum Medium" pitchFamily="34" charset="-120"/>
              </a:rPr>
              <a:t> 보호</a:t>
            </a:r>
            <a:endParaRPr lang="en-US" sz="2400" dirty="0"/>
          </a:p>
        </p:txBody>
      </p:sp>
      <p:pic>
        <p:nvPicPr>
          <p:cNvPr id="10" name="Image 1" descr=" 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0981" y="1308106"/>
            <a:ext cx="1434710" cy="139516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310277" y="1663738"/>
            <a:ext cx="3977242" cy="426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ko-KR" altLang="en-US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멸종 위기에 처한 </a:t>
            </a:r>
            <a:r>
              <a:rPr lang="en-US" altLang="ko-KR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10,000</a:t>
            </a:r>
            <a:r>
              <a:rPr lang="ko-KR" altLang="en-US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종의 생물</a:t>
            </a:r>
            <a:endParaRPr lang="en-US" dirty="0"/>
          </a:p>
        </p:txBody>
      </p:sp>
      <p:sp>
        <p:nvSpPr>
          <p:cNvPr id="12" name="Text 8"/>
          <p:cNvSpPr/>
          <p:nvPr/>
        </p:nvSpPr>
        <p:spPr>
          <a:xfrm>
            <a:off x="7771964" y="2109935"/>
            <a:ext cx="3625855" cy="523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11480" lvl="1" indent="-205740">
              <a:lnSpc>
                <a:spcPct val="140000"/>
              </a:lnSpc>
              <a:buSzPct val="100000"/>
              <a:buChar char="•"/>
            </a:pPr>
            <a:r>
              <a:rPr lang="ko-KR" altLang="en-US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현재까지 인간이 확인한 생물 종은 </a:t>
            </a:r>
            <a:r>
              <a:rPr lang="en-US" altLang="ko-KR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180</a:t>
            </a:r>
            <a:r>
              <a:rPr lang="ko-KR" altLang="en-US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만 종</a:t>
            </a:r>
            <a:endParaRPr lang="en-US" altLang="ko-KR" sz="1200" dirty="0">
              <a:solidFill>
                <a:srgbClr val="FFFFFF">
                  <a:alpha val="100000"/>
                </a:srgbClr>
              </a:solidFill>
              <a:latin typeface="KoPubWorldDotum Bold" pitchFamily="34" charset="0"/>
              <a:ea typeface="KoPubWorldDotum Bold" pitchFamily="34" charset="-122"/>
              <a:cs typeface="KoPubWorldDotum Bold" pitchFamily="34" charset="-120"/>
            </a:endParaRPr>
          </a:p>
          <a:p>
            <a:pPr marL="411480" lvl="1" indent="-205740">
              <a:lnSpc>
                <a:spcPct val="140000"/>
              </a:lnSpc>
              <a:buSzPct val="100000"/>
              <a:buChar char="•"/>
            </a:pPr>
            <a:r>
              <a:rPr lang="ko-KR" altLang="en-US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</a:rPr>
              <a:t>이 중 </a:t>
            </a:r>
            <a:r>
              <a:rPr lang="en-US" altLang="ko-KR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</a:rPr>
              <a:t>10,000</a:t>
            </a:r>
            <a:r>
              <a:rPr lang="ko-KR" altLang="en-US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</a:rPr>
              <a:t>종이 멸종 위기에 처함</a:t>
            </a:r>
            <a:endParaRPr lang="en-US" sz="1200" dirty="0"/>
          </a:p>
        </p:txBody>
      </p:sp>
      <p:sp>
        <p:nvSpPr>
          <p:cNvPr id="13" name="Text 9"/>
          <p:cNvSpPr/>
          <p:nvPr/>
        </p:nvSpPr>
        <p:spPr>
          <a:xfrm>
            <a:off x="4149019" y="2143049"/>
            <a:ext cx="3016399" cy="523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11480" lvl="1" indent="-205740">
              <a:lnSpc>
                <a:spcPct val="140000"/>
              </a:lnSpc>
              <a:buSzPct val="100000"/>
              <a:buChar char="•"/>
            </a:pPr>
            <a:r>
              <a:rPr lang="ko-KR" altLang="en-US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지구상의 </a:t>
            </a:r>
            <a:r>
              <a:rPr lang="en-US" altLang="ko-KR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1,000</a:t>
            </a:r>
            <a:r>
              <a:rPr lang="ko-KR" altLang="en-US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만 종의 생물 중</a:t>
            </a:r>
            <a:endParaRPr lang="en-US" sz="1200" dirty="0"/>
          </a:p>
          <a:p>
            <a:pPr marL="411480" lvl="1" indent="-205740">
              <a:lnSpc>
                <a:spcPct val="140000"/>
              </a:lnSpc>
              <a:buSzPct val="100000"/>
              <a:buChar char="•"/>
            </a:pPr>
            <a:r>
              <a:rPr lang="en-US" altLang="ko-KR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1970</a:t>
            </a:r>
            <a:r>
              <a:rPr lang="ko-KR" altLang="en-US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년 이후 포유류의 </a:t>
            </a:r>
            <a:r>
              <a:rPr lang="en-US" altLang="ko-KR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60%</a:t>
            </a:r>
            <a:r>
              <a:rPr lang="ko-KR" altLang="en-US" sz="1200" dirty="0">
                <a:solidFill>
                  <a:srgbClr val="FFFFFF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가 멸종</a:t>
            </a:r>
            <a:endParaRPr lang="en-US" sz="1200" dirty="0"/>
          </a:p>
        </p:txBody>
      </p:sp>
      <p:pic>
        <p:nvPicPr>
          <p:cNvPr id="14" name="Image 2" descr=" 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2426" y="2218554"/>
            <a:ext cx="2003860" cy="449580"/>
          </a:xfrm>
          <a:prstGeom prst="rect">
            <a:avLst/>
          </a:prstGeom>
        </p:spPr>
      </p:pic>
      <p:pic>
        <p:nvPicPr>
          <p:cNvPr id="15" name="Image 3" descr=" 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82906" y="2255869"/>
            <a:ext cx="1886347" cy="317428"/>
          </a:xfrm>
          <a:prstGeom prst="rect">
            <a:avLst/>
          </a:prstGeom>
        </p:spPr>
      </p:pic>
      <p:pic>
        <p:nvPicPr>
          <p:cNvPr id="16" name="Image 4" descr=" 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990480" y="2296830"/>
            <a:ext cx="1698685" cy="21272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2163513" y="2338604"/>
            <a:ext cx="1467973" cy="241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ko-KR" altLang="en-US" sz="1020" dirty="0">
                <a:solidFill>
                  <a:srgbClr val="455E95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멸종위기종</a:t>
            </a:r>
            <a:endParaRPr lang="en-US" sz="1020" dirty="0"/>
          </a:p>
        </p:txBody>
      </p:sp>
      <p:sp>
        <p:nvSpPr>
          <p:cNvPr id="18" name="Shape 11"/>
          <p:cNvSpPr/>
          <p:nvPr/>
        </p:nvSpPr>
        <p:spPr>
          <a:xfrm>
            <a:off x="591428" y="2985529"/>
            <a:ext cx="10970787" cy="3651492"/>
          </a:xfrm>
          <a:prstGeom prst="rect">
            <a:avLst/>
          </a:prstGeom>
          <a:solidFill>
            <a:srgbClr val="FFFFFF">
              <a:alpha val="100000"/>
            </a:srgbClr>
          </a:solidFill>
          <a:ln w="12700">
            <a:solidFill>
              <a:srgbClr val="455E95"/>
            </a:solidFill>
            <a:prstDash val="solid"/>
          </a:ln>
        </p:spPr>
        <p:txBody>
          <a:bodyPr/>
          <a:lstStyle/>
          <a:p>
            <a:endParaRPr lang="ko-KR" altLang="en-US" sz="1080" dirty="0"/>
          </a:p>
        </p:txBody>
      </p:sp>
      <p:sp>
        <p:nvSpPr>
          <p:cNvPr id="19" name="Shape 12"/>
          <p:cNvSpPr/>
          <p:nvPr/>
        </p:nvSpPr>
        <p:spPr>
          <a:xfrm>
            <a:off x="574283" y="2985529"/>
            <a:ext cx="73901" cy="3659113"/>
          </a:xfrm>
          <a:prstGeom prst="rect">
            <a:avLst/>
          </a:prstGeom>
          <a:solidFill>
            <a:srgbClr val="455E95">
              <a:alpha val="10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sp>
        <p:nvSpPr>
          <p:cNvPr id="20" name="Shape 13"/>
          <p:cNvSpPr/>
          <p:nvPr/>
        </p:nvSpPr>
        <p:spPr>
          <a:xfrm>
            <a:off x="11503169" y="2985529"/>
            <a:ext cx="80273" cy="3659113"/>
          </a:xfrm>
          <a:prstGeom prst="rect">
            <a:avLst/>
          </a:prstGeom>
          <a:solidFill>
            <a:srgbClr val="455E95">
              <a:alpha val="10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sp>
        <p:nvSpPr>
          <p:cNvPr id="21" name="Text 14"/>
          <p:cNvSpPr/>
          <p:nvPr/>
        </p:nvSpPr>
        <p:spPr>
          <a:xfrm>
            <a:off x="909915" y="3218380"/>
            <a:ext cx="594301" cy="426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ko-KR" altLang="en-US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사례</a:t>
            </a:r>
            <a:endParaRPr lang="en-US" dirty="0"/>
          </a:p>
        </p:txBody>
      </p:sp>
      <p:sp>
        <p:nvSpPr>
          <p:cNvPr id="22" name="Text 15"/>
          <p:cNvSpPr/>
          <p:nvPr/>
        </p:nvSpPr>
        <p:spPr>
          <a:xfrm>
            <a:off x="1493847" y="3275530"/>
            <a:ext cx="7755132" cy="287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00101A">
                    <a:alpha val="100000"/>
                  </a:srgbClr>
                </a:solidFill>
                <a:latin typeface="KoPubWorldDotum Medium" pitchFamily="34" charset="0"/>
                <a:ea typeface="KoPubWorldDotum Medium" pitchFamily="34" charset="-122"/>
                <a:cs typeface="KoPubWorldDotum Medium" pitchFamily="34" charset="-120"/>
              </a:rPr>
              <a:t>- </a:t>
            </a: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Medium" pitchFamily="34" charset="0"/>
                <a:ea typeface="KoPubWorldDotum Medium" pitchFamily="34" charset="-122"/>
                <a:cs typeface="KoPubWorldDotum Medium" pitchFamily="34" charset="-120"/>
              </a:rPr>
              <a:t>지리산에서 복원된 </a:t>
            </a:r>
            <a:r>
              <a:rPr lang="ko-KR" altLang="en-US" sz="1200" dirty="0" err="1">
                <a:solidFill>
                  <a:srgbClr val="00101A">
                    <a:alpha val="100000"/>
                  </a:srgbClr>
                </a:solidFill>
                <a:latin typeface="KoPubWorldDotum Medium" pitchFamily="34" charset="0"/>
                <a:ea typeface="KoPubWorldDotum Medium" pitchFamily="34" charset="-122"/>
                <a:cs typeface="KoPubWorldDotum Medium" pitchFamily="34" charset="-120"/>
              </a:rPr>
              <a:t>반달가슴곰과</a:t>
            </a: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Medium" pitchFamily="34" charset="0"/>
                <a:ea typeface="KoPubWorldDotum Medium" pitchFamily="34" charset="-122"/>
                <a:cs typeface="KoPubWorldDotum Medium" pitchFamily="34" charset="-120"/>
              </a:rPr>
              <a:t> 인간 거주지 간의 갈등</a:t>
            </a:r>
            <a:endParaRPr lang="en-US" sz="1200" dirty="0"/>
          </a:p>
        </p:txBody>
      </p:sp>
      <p:pic>
        <p:nvPicPr>
          <p:cNvPr id="23" name="Image 5" descr=" 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09915" y="3767500"/>
            <a:ext cx="2242630" cy="1606373"/>
          </a:xfrm>
          <a:prstGeom prst="rect">
            <a:avLst/>
          </a:prstGeom>
        </p:spPr>
      </p:pic>
      <p:pic>
        <p:nvPicPr>
          <p:cNvPr id="24" name="Image 6" descr=" 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239851" y="3768203"/>
            <a:ext cx="2264545" cy="1606406"/>
          </a:xfrm>
          <a:prstGeom prst="rect">
            <a:avLst/>
          </a:prstGeom>
        </p:spPr>
      </p:pic>
      <p:pic>
        <p:nvPicPr>
          <p:cNvPr id="25" name="Image 7" descr=" 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8904375" y="3768207"/>
            <a:ext cx="2336003" cy="1606402"/>
          </a:xfrm>
          <a:prstGeom prst="rect">
            <a:avLst/>
          </a:prstGeom>
        </p:spPr>
      </p:pic>
      <p:sp>
        <p:nvSpPr>
          <p:cNvPr id="26" name="Shape 16"/>
          <p:cNvSpPr/>
          <p:nvPr/>
        </p:nvSpPr>
        <p:spPr>
          <a:xfrm>
            <a:off x="3743324" y="5447345"/>
            <a:ext cx="1999132" cy="861060"/>
          </a:xfrm>
          <a:prstGeom prst="rect">
            <a:avLst/>
          </a:prstGeom>
          <a:noFill/>
          <a:ln w="12700">
            <a:solidFill>
              <a:srgbClr val="568BC8"/>
            </a:solidFill>
            <a:prstDash val="solid"/>
          </a:ln>
        </p:spPr>
        <p:txBody>
          <a:bodyPr/>
          <a:lstStyle/>
          <a:p>
            <a:endParaRPr lang="ko-KR" altLang="en-US" sz="1080"/>
          </a:p>
        </p:txBody>
      </p:sp>
      <p:sp>
        <p:nvSpPr>
          <p:cNvPr id="27" name="Text 17"/>
          <p:cNvSpPr/>
          <p:nvPr/>
        </p:nvSpPr>
        <p:spPr>
          <a:xfrm>
            <a:off x="3741827" y="5495680"/>
            <a:ext cx="2005697" cy="694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11480" lvl="1" indent="-205740">
              <a:lnSpc>
                <a:spcPct val="140000"/>
              </a:lnSpc>
              <a:buSzPct val="100000"/>
              <a:buChar char="•"/>
            </a:pP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현재 개체 수는 </a:t>
            </a:r>
            <a:r>
              <a:rPr lang="en-US" altLang="ko-KR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86</a:t>
            </a: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마리로</a:t>
            </a:r>
            <a:r>
              <a:rPr lang="en-US" altLang="ko-KR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,</a:t>
            </a: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 </a:t>
            </a:r>
            <a:r>
              <a:rPr lang="en-US" altLang="ko-KR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10</a:t>
            </a: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배 이상 증가</a:t>
            </a:r>
            <a:endParaRPr lang="en-US" sz="1200" dirty="0"/>
          </a:p>
        </p:txBody>
      </p:sp>
      <p:sp>
        <p:nvSpPr>
          <p:cNvPr id="28" name="Shape 18"/>
          <p:cNvSpPr/>
          <p:nvPr/>
        </p:nvSpPr>
        <p:spPr>
          <a:xfrm>
            <a:off x="910976" y="5449057"/>
            <a:ext cx="2242630" cy="861060"/>
          </a:xfrm>
          <a:prstGeom prst="rect">
            <a:avLst/>
          </a:prstGeom>
          <a:noFill/>
          <a:ln w="12700">
            <a:solidFill>
              <a:srgbClr val="568BC8"/>
            </a:solidFill>
            <a:prstDash val="solid"/>
          </a:ln>
        </p:spPr>
        <p:txBody>
          <a:bodyPr/>
          <a:lstStyle/>
          <a:p>
            <a:endParaRPr lang="ko-KR" altLang="en-US" sz="1080"/>
          </a:p>
        </p:txBody>
      </p:sp>
      <p:sp>
        <p:nvSpPr>
          <p:cNvPr id="29" name="Text 19"/>
          <p:cNvSpPr/>
          <p:nvPr/>
        </p:nvSpPr>
        <p:spPr>
          <a:xfrm>
            <a:off x="914547" y="5508111"/>
            <a:ext cx="2231811" cy="759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11480" lvl="1" indent="-205740">
              <a:lnSpc>
                <a:spcPct val="130000"/>
              </a:lnSpc>
              <a:buSzPct val="100000"/>
              <a:buChar char="•"/>
            </a:pPr>
            <a:r>
              <a:rPr lang="en-US" altLang="ko-KR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2004</a:t>
            </a: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년 반달가슴곰 복원 프로젝트 시행</a:t>
            </a:r>
            <a:r>
              <a:rPr lang="en-US" altLang="ko-KR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(3</a:t>
            </a: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쌍</a:t>
            </a:r>
            <a:r>
              <a:rPr lang="en-US" altLang="ko-KR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)</a:t>
            </a:r>
            <a:endParaRPr lang="en-US" sz="1200" dirty="0"/>
          </a:p>
        </p:txBody>
      </p:sp>
      <p:sp>
        <p:nvSpPr>
          <p:cNvPr id="30" name="Shape 20"/>
          <p:cNvSpPr/>
          <p:nvPr/>
        </p:nvSpPr>
        <p:spPr>
          <a:xfrm>
            <a:off x="6239851" y="5449057"/>
            <a:ext cx="2264545" cy="861060"/>
          </a:xfrm>
          <a:prstGeom prst="rect">
            <a:avLst/>
          </a:prstGeom>
          <a:noFill/>
          <a:ln w="12700">
            <a:solidFill>
              <a:srgbClr val="568BC8"/>
            </a:solidFill>
            <a:prstDash val="solid"/>
          </a:ln>
        </p:spPr>
        <p:txBody>
          <a:bodyPr/>
          <a:lstStyle/>
          <a:p>
            <a:endParaRPr lang="ko-KR" altLang="en-US" sz="1080"/>
          </a:p>
        </p:txBody>
      </p:sp>
      <p:sp>
        <p:nvSpPr>
          <p:cNvPr id="31" name="Text 21"/>
          <p:cNvSpPr/>
          <p:nvPr/>
        </p:nvSpPr>
        <p:spPr>
          <a:xfrm>
            <a:off x="6232603" y="5555466"/>
            <a:ext cx="2271792" cy="523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11480" lvl="1" indent="-205740">
              <a:lnSpc>
                <a:spcPct val="130000"/>
              </a:lnSpc>
              <a:buSzPct val="100000"/>
              <a:buChar char="•"/>
            </a:pP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인간과 곰의 서식지가 겹치고 있음</a:t>
            </a:r>
            <a:endParaRPr lang="en-US" sz="1200" dirty="0"/>
          </a:p>
        </p:txBody>
      </p:sp>
      <p:sp>
        <p:nvSpPr>
          <p:cNvPr id="32" name="Shape 22"/>
          <p:cNvSpPr/>
          <p:nvPr/>
        </p:nvSpPr>
        <p:spPr>
          <a:xfrm>
            <a:off x="8908891" y="5449057"/>
            <a:ext cx="2331487" cy="861060"/>
          </a:xfrm>
          <a:prstGeom prst="rect">
            <a:avLst/>
          </a:prstGeom>
          <a:noFill/>
          <a:ln w="12700">
            <a:solidFill>
              <a:srgbClr val="568BC8"/>
            </a:solidFill>
            <a:prstDash val="solid"/>
          </a:ln>
        </p:spPr>
        <p:txBody>
          <a:bodyPr/>
          <a:lstStyle/>
          <a:p>
            <a:endParaRPr lang="ko-KR" altLang="en-US" sz="1080"/>
          </a:p>
        </p:txBody>
      </p:sp>
      <p:sp>
        <p:nvSpPr>
          <p:cNvPr id="33" name="Text 23"/>
          <p:cNvSpPr/>
          <p:nvPr/>
        </p:nvSpPr>
        <p:spPr>
          <a:xfrm>
            <a:off x="8904375" y="5508111"/>
            <a:ext cx="2336003" cy="759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11480" lvl="1" indent="-205740">
              <a:lnSpc>
                <a:spcPct val="130000"/>
              </a:lnSpc>
              <a:buSzPct val="100000"/>
              <a:buChar char="•"/>
            </a:pPr>
            <a:r>
              <a:rPr lang="ko-KR" altLang="en-US" sz="12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인간과 곰의 서식지를 분리하는 기술의 긴급한 필요성</a:t>
            </a:r>
            <a:endParaRPr lang="en-US" sz="1200" dirty="0"/>
          </a:p>
        </p:txBody>
      </p:sp>
      <p:pic>
        <p:nvPicPr>
          <p:cNvPr id="34" name="Image 8" descr=" 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743953" y="5848124"/>
            <a:ext cx="289531" cy="22860"/>
          </a:xfrm>
          <a:prstGeom prst="rect">
            <a:avLst/>
          </a:prstGeom>
        </p:spPr>
      </p:pic>
      <p:pic>
        <p:nvPicPr>
          <p:cNvPr id="35" name="Image 9" descr=" "/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10316" y="5795855"/>
            <a:ext cx="127379" cy="127390"/>
          </a:xfrm>
          <a:prstGeom prst="rect">
            <a:avLst/>
          </a:prstGeom>
        </p:spPr>
      </p:pic>
      <p:sp>
        <p:nvSpPr>
          <p:cNvPr id="36" name="Shape 24"/>
          <p:cNvSpPr/>
          <p:nvPr/>
        </p:nvSpPr>
        <p:spPr>
          <a:xfrm rot="21600000">
            <a:off x="6031544" y="5817086"/>
            <a:ext cx="84919" cy="84928"/>
          </a:xfrm>
          <a:prstGeom prst="ellipse">
            <a:avLst/>
          </a:prstGeom>
          <a:solidFill>
            <a:srgbClr val="455E95">
              <a:alpha val="7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pic>
        <p:nvPicPr>
          <p:cNvPr id="37" name="Image 10" descr=" 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411334" y="5848124"/>
            <a:ext cx="289531" cy="22860"/>
          </a:xfrm>
          <a:prstGeom prst="rect">
            <a:avLst/>
          </a:prstGeom>
        </p:spPr>
      </p:pic>
      <p:pic>
        <p:nvPicPr>
          <p:cNvPr id="38" name="Image 11" descr=" "/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8677064" y="5795855"/>
            <a:ext cx="127379" cy="127390"/>
          </a:xfrm>
          <a:prstGeom prst="rect">
            <a:avLst/>
          </a:prstGeom>
        </p:spPr>
      </p:pic>
      <p:sp>
        <p:nvSpPr>
          <p:cNvPr id="39" name="Shape 25"/>
          <p:cNvSpPr/>
          <p:nvPr/>
        </p:nvSpPr>
        <p:spPr>
          <a:xfrm rot="21600000">
            <a:off x="8698292" y="5817086"/>
            <a:ext cx="84919" cy="84928"/>
          </a:xfrm>
          <a:prstGeom prst="ellipse">
            <a:avLst/>
          </a:prstGeom>
          <a:solidFill>
            <a:srgbClr val="455E95">
              <a:alpha val="7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F4B49E7-DF59-182C-D12D-7B52F590BFBF}"/>
              </a:ext>
            </a:extLst>
          </p:cNvPr>
          <p:cNvGrpSpPr/>
          <p:nvPr/>
        </p:nvGrpSpPr>
        <p:grpSpPr>
          <a:xfrm>
            <a:off x="3234634" y="5807289"/>
            <a:ext cx="394322" cy="127390"/>
            <a:chOff x="5542996" y="9659766"/>
            <a:chExt cx="657203" cy="212316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7695CB74-1617-D562-6857-9170E00EA7B0}"/>
                </a:ext>
              </a:extLst>
            </p:cNvPr>
            <p:cNvGrpSpPr/>
            <p:nvPr/>
          </p:nvGrpSpPr>
          <p:grpSpPr>
            <a:xfrm>
              <a:off x="5542996" y="9659766"/>
              <a:ext cx="657203" cy="212316"/>
              <a:chOff x="5542996" y="9659766"/>
              <a:chExt cx="657203" cy="212316"/>
            </a:xfrm>
          </p:grpSpPr>
          <p:pic>
            <p:nvPicPr>
              <p:cNvPr id="40" name="Image 12" descr=" "/>
              <p:cNvPicPr>
                <a:picLocks noChangeAspect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42996" y="9746873"/>
                <a:ext cx="482552" cy="38100"/>
              </a:xfrm>
              <a:prstGeom prst="rect">
                <a:avLst/>
              </a:prstGeom>
            </p:spPr>
          </p:pic>
          <p:pic>
            <p:nvPicPr>
              <p:cNvPr id="41" name="Image 13" descr=" "/>
              <p:cNvPicPr>
                <a:picLocks noChangeAspect="1"/>
              </p:cNvPicPr>
              <p:nvPr/>
            </p:nvPicPr>
            <p:blipFill>
              <a:blip r:embed="rId24">
                <a:extLst>
                  <a:ext uri="{96DAC541-7B7A-43D3-8B79-37D633B846F1}">
                    <asvg:svgBlip xmlns:asvg="http://schemas.microsoft.com/office/drawing/2016/SVG/main" r:embed="rId25"/>
                  </a:ext>
                </a:extLst>
              </a:blip>
              <a:stretch>
                <a:fillRect/>
              </a:stretch>
            </p:blipFill>
            <p:spPr>
              <a:xfrm>
                <a:off x="5987901" y="9659766"/>
                <a:ext cx="212298" cy="212316"/>
              </a:xfrm>
              <a:prstGeom prst="rect">
                <a:avLst/>
              </a:prstGeom>
            </p:spPr>
          </p:pic>
        </p:grpSp>
        <p:sp>
          <p:nvSpPr>
            <p:cNvPr id="42" name="Shape 26"/>
            <p:cNvSpPr/>
            <p:nvPr/>
          </p:nvSpPr>
          <p:spPr>
            <a:xfrm rot="21600000">
              <a:off x="6023281" y="9695151"/>
              <a:ext cx="141532" cy="141546"/>
            </a:xfrm>
            <a:prstGeom prst="ellipse">
              <a:avLst/>
            </a:prstGeom>
            <a:solidFill>
              <a:srgbClr val="455E95">
                <a:alpha val="70000"/>
              </a:srgbClr>
            </a:solidFill>
            <a:ln/>
          </p:spPr>
          <p:txBody>
            <a:bodyPr/>
            <a:lstStyle/>
            <a:p>
              <a:endParaRPr lang="ko-KR" altLang="en-US" sz="1080"/>
            </a:p>
          </p:txBody>
        </p:sp>
      </p:grpSp>
      <p:pic>
        <p:nvPicPr>
          <p:cNvPr id="43" name="Image 14" descr=" "/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3734025" y="3770945"/>
            <a:ext cx="1999132" cy="160637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0775642D-19D3-FB36-2414-E2E7EFDD08B6}"/>
              </a:ext>
            </a:extLst>
          </p:cNvPr>
          <p:cNvSpPr txBox="1"/>
          <p:nvPr/>
        </p:nvSpPr>
        <p:spPr>
          <a:xfrm>
            <a:off x="2572227" y="-560070"/>
            <a:ext cx="184731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sz="108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F92C2-C0C6-94E5-217D-E0E24C461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>
            <a:extLst>
              <a:ext uri="{FF2B5EF4-FFF2-40B4-BE49-F238E27FC236}">
                <a16:creationId xmlns:a16="http://schemas.microsoft.com/office/drawing/2014/main" id="{4C99D26D-ABC2-15E2-E0CD-0A52A0A48894}"/>
              </a:ext>
            </a:extLst>
          </p:cNvPr>
          <p:cNvSpPr/>
          <p:nvPr/>
        </p:nvSpPr>
        <p:spPr>
          <a:xfrm>
            <a:off x="282389" y="0"/>
            <a:ext cx="304769" cy="457200"/>
          </a:xfrm>
          <a:prstGeom prst="rect">
            <a:avLst/>
          </a:prstGeom>
          <a:solidFill>
            <a:srgbClr val="00101A">
              <a:alpha val="10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63061E54-2384-09B2-9F5A-697493F5BD9F}"/>
              </a:ext>
            </a:extLst>
          </p:cNvPr>
          <p:cNvSpPr/>
          <p:nvPr/>
        </p:nvSpPr>
        <p:spPr>
          <a:xfrm>
            <a:off x="808115" y="144780"/>
            <a:ext cx="358104" cy="327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ln w="12700">
                  <a:solidFill>
                    <a:srgbClr val="00101A"/>
                  </a:solidFill>
                </a:ln>
                <a:solidFill>
                  <a:srgbClr val="00101A">
                    <a:alpha val="100000"/>
                  </a:srgbClr>
                </a:solidFill>
                <a:latin typeface="KoPub Batang Bold" pitchFamily="34" charset="0"/>
                <a:ea typeface="KoPub Batang Bold" pitchFamily="34" charset="-122"/>
                <a:cs typeface="KoPub Batang Bold" pitchFamily="34" charset="-120"/>
              </a:rPr>
              <a:t>Ⅰ.</a:t>
            </a:r>
            <a:endParaRPr lang="en-US" dirty="0"/>
          </a:p>
        </p:txBody>
      </p:sp>
      <p:pic>
        <p:nvPicPr>
          <p:cNvPr id="6" name="Image 0" descr=" ">
            <a:extLst>
              <a:ext uri="{FF2B5EF4-FFF2-40B4-BE49-F238E27FC236}">
                <a16:creationId xmlns:a16="http://schemas.microsoft.com/office/drawing/2014/main" id="{D8968165-C572-8746-6605-BA0A8C6F4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7" y="582930"/>
            <a:ext cx="12183161" cy="762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90665BC-E946-1FA9-6BAB-76D4E06A2F83}"/>
              </a:ext>
            </a:extLst>
          </p:cNvPr>
          <p:cNvSpPr txBox="1"/>
          <p:nvPr/>
        </p:nvSpPr>
        <p:spPr>
          <a:xfrm>
            <a:off x="2572227" y="-560070"/>
            <a:ext cx="184731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sz="1080" dirty="0"/>
          </a:p>
        </p:txBody>
      </p:sp>
      <p:sp>
        <p:nvSpPr>
          <p:cNvPr id="49" name="Shape 12">
            <a:extLst>
              <a:ext uri="{FF2B5EF4-FFF2-40B4-BE49-F238E27FC236}">
                <a16:creationId xmlns:a16="http://schemas.microsoft.com/office/drawing/2014/main" id="{6F035801-A4A5-DAE5-B5EC-B1160F75E68A}"/>
              </a:ext>
            </a:extLst>
          </p:cNvPr>
          <p:cNvSpPr/>
          <p:nvPr/>
        </p:nvSpPr>
        <p:spPr>
          <a:xfrm flipH="1">
            <a:off x="1226925" y="1057537"/>
            <a:ext cx="45719" cy="5618533"/>
          </a:xfrm>
          <a:prstGeom prst="rect">
            <a:avLst/>
          </a:prstGeom>
          <a:solidFill>
            <a:srgbClr val="455E95">
              <a:alpha val="10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sp>
        <p:nvSpPr>
          <p:cNvPr id="51" name="Shape 12">
            <a:extLst>
              <a:ext uri="{FF2B5EF4-FFF2-40B4-BE49-F238E27FC236}">
                <a16:creationId xmlns:a16="http://schemas.microsoft.com/office/drawing/2014/main" id="{9FDBCBEF-9C0A-BA61-A2CE-533F2C2F45BC}"/>
              </a:ext>
            </a:extLst>
          </p:cNvPr>
          <p:cNvSpPr/>
          <p:nvPr/>
        </p:nvSpPr>
        <p:spPr>
          <a:xfrm flipH="1">
            <a:off x="10962854" y="1043241"/>
            <a:ext cx="45719" cy="5659971"/>
          </a:xfrm>
          <a:prstGeom prst="rect">
            <a:avLst/>
          </a:prstGeom>
          <a:solidFill>
            <a:srgbClr val="455E95">
              <a:alpha val="10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sp>
        <p:nvSpPr>
          <p:cNvPr id="52" name="Shape 12">
            <a:extLst>
              <a:ext uri="{FF2B5EF4-FFF2-40B4-BE49-F238E27FC236}">
                <a16:creationId xmlns:a16="http://schemas.microsoft.com/office/drawing/2014/main" id="{3C42529A-996D-8EF6-F3F9-14174D446164}"/>
              </a:ext>
            </a:extLst>
          </p:cNvPr>
          <p:cNvSpPr/>
          <p:nvPr/>
        </p:nvSpPr>
        <p:spPr>
          <a:xfrm rot="5400000" flipH="1">
            <a:off x="6093777" y="1809210"/>
            <a:ext cx="45719" cy="9779430"/>
          </a:xfrm>
          <a:prstGeom prst="rect">
            <a:avLst/>
          </a:prstGeom>
          <a:solidFill>
            <a:srgbClr val="455E95">
              <a:alpha val="10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sp>
        <p:nvSpPr>
          <p:cNvPr id="53" name="Shape 12">
            <a:extLst>
              <a:ext uri="{FF2B5EF4-FFF2-40B4-BE49-F238E27FC236}">
                <a16:creationId xmlns:a16="http://schemas.microsoft.com/office/drawing/2014/main" id="{E9BA6E20-D49B-7994-8080-DAAB953FBE1E}"/>
              </a:ext>
            </a:extLst>
          </p:cNvPr>
          <p:cNvSpPr/>
          <p:nvPr/>
        </p:nvSpPr>
        <p:spPr>
          <a:xfrm rot="5400000" flipH="1">
            <a:off x="6096000" y="-3823612"/>
            <a:ext cx="45719" cy="9779430"/>
          </a:xfrm>
          <a:prstGeom prst="rect">
            <a:avLst/>
          </a:prstGeom>
          <a:solidFill>
            <a:srgbClr val="455E95">
              <a:alpha val="10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sp>
        <p:nvSpPr>
          <p:cNvPr id="54" name="Text 2">
            <a:extLst>
              <a:ext uri="{FF2B5EF4-FFF2-40B4-BE49-F238E27FC236}">
                <a16:creationId xmlns:a16="http://schemas.microsoft.com/office/drawing/2014/main" id="{0B3215D1-2506-8E70-CD36-CE04AD3C34C0}"/>
              </a:ext>
            </a:extLst>
          </p:cNvPr>
          <p:cNvSpPr/>
          <p:nvPr/>
        </p:nvSpPr>
        <p:spPr>
          <a:xfrm>
            <a:off x="1387176" y="122922"/>
            <a:ext cx="5876385" cy="371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ko-KR" altLang="en-US" sz="23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</a:rPr>
              <a:t>생물 한 </a:t>
            </a:r>
            <a:r>
              <a:rPr lang="ko-KR" altLang="en-US" sz="2600" b="1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</a:rPr>
              <a:t>종</a:t>
            </a:r>
            <a:r>
              <a:rPr lang="ko-KR" altLang="en-US" sz="23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</a:rPr>
              <a:t>의 멸종이 생태계에 미치는 영향은</a:t>
            </a:r>
            <a:r>
              <a:rPr lang="en-US" altLang="ko-KR" sz="23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</a:rPr>
              <a:t>?</a:t>
            </a:r>
            <a:endParaRPr lang="en-US" altLang="ko-KR" sz="2300" dirty="0"/>
          </a:p>
        </p:txBody>
      </p:sp>
      <p:pic>
        <p:nvPicPr>
          <p:cNvPr id="60" name="그림 59" descr="도표, 라인, 평면도, 평행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44090C4-1918-6F19-9FF4-25D2750540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419" y="1088963"/>
            <a:ext cx="9692432" cy="558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750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C9881-D0CF-E2F7-5F0E-F6639C190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>
            <a:extLst>
              <a:ext uri="{FF2B5EF4-FFF2-40B4-BE49-F238E27FC236}">
                <a16:creationId xmlns:a16="http://schemas.microsoft.com/office/drawing/2014/main" id="{F3F72EA3-1AD2-7899-BEE9-FDF382FD4950}"/>
              </a:ext>
            </a:extLst>
          </p:cNvPr>
          <p:cNvSpPr/>
          <p:nvPr/>
        </p:nvSpPr>
        <p:spPr>
          <a:xfrm>
            <a:off x="282389" y="0"/>
            <a:ext cx="304769" cy="457200"/>
          </a:xfrm>
          <a:prstGeom prst="rect">
            <a:avLst/>
          </a:prstGeom>
          <a:solidFill>
            <a:srgbClr val="00101A">
              <a:alpha val="100000"/>
            </a:srgbClr>
          </a:solidFill>
          <a:ln/>
        </p:spPr>
        <p:txBody>
          <a:bodyPr/>
          <a:lstStyle/>
          <a:p>
            <a:endParaRPr lang="ko-KR" altLang="en-US" sz="1080"/>
          </a:p>
        </p:txBody>
      </p:sp>
      <p:pic>
        <p:nvPicPr>
          <p:cNvPr id="6" name="Image 0" descr=" ">
            <a:extLst>
              <a:ext uri="{FF2B5EF4-FFF2-40B4-BE49-F238E27FC236}">
                <a16:creationId xmlns:a16="http://schemas.microsoft.com/office/drawing/2014/main" id="{6C057656-111C-D658-1B6A-B250D2CB28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7" y="582930"/>
            <a:ext cx="12183161" cy="762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752F3943-FE47-D90F-04D9-81DB29BCA7F9}"/>
              </a:ext>
            </a:extLst>
          </p:cNvPr>
          <p:cNvSpPr txBox="1"/>
          <p:nvPr/>
        </p:nvSpPr>
        <p:spPr>
          <a:xfrm>
            <a:off x="2572227" y="-560070"/>
            <a:ext cx="184731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sz="1080" dirty="0"/>
          </a:p>
        </p:txBody>
      </p:sp>
      <p:sp>
        <p:nvSpPr>
          <p:cNvPr id="2" name="Text 2">
            <a:extLst>
              <a:ext uri="{FF2B5EF4-FFF2-40B4-BE49-F238E27FC236}">
                <a16:creationId xmlns:a16="http://schemas.microsoft.com/office/drawing/2014/main" id="{D863843B-B607-A944-8E72-19612704348B}"/>
              </a:ext>
            </a:extLst>
          </p:cNvPr>
          <p:cNvSpPr/>
          <p:nvPr/>
        </p:nvSpPr>
        <p:spPr>
          <a:xfrm>
            <a:off x="840499" y="167480"/>
            <a:ext cx="3005360" cy="371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ko-KR" altLang="en-US" sz="15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생물 한 종이 인류에게 주는 가치는</a:t>
            </a:r>
            <a:r>
              <a:rPr lang="en-US" altLang="ko-KR" sz="15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?</a:t>
            </a:r>
            <a:endParaRPr lang="en-US" altLang="ko-KR" sz="150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8841E3C9-397A-5CD6-8826-C69DBA04E695}"/>
              </a:ext>
            </a:extLst>
          </p:cNvPr>
          <p:cNvSpPr/>
          <p:nvPr/>
        </p:nvSpPr>
        <p:spPr>
          <a:xfrm>
            <a:off x="1692832" y="1106556"/>
            <a:ext cx="4785644" cy="371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ko-KR" altLang="en-US" sz="15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님</a:t>
            </a:r>
            <a:r>
              <a:rPr lang="en-US" altLang="ko-KR" sz="15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(</a:t>
            </a:r>
            <a:r>
              <a:rPr lang="en-US" altLang="ko-KR" sz="1500" dirty="0" err="1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neam</a:t>
            </a:r>
            <a:r>
              <a:rPr lang="en-US" altLang="ko-KR" sz="15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)</a:t>
            </a:r>
            <a:r>
              <a:rPr lang="ko-KR" altLang="en-US" sz="15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나무와 다국적 제양회사와의 </a:t>
            </a:r>
            <a:r>
              <a:rPr lang="ko-KR" altLang="en-US" sz="1500" dirty="0" err="1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국제특허분쟁</a:t>
            </a:r>
            <a:endParaRPr lang="en-US" altLang="ko-KR" sz="1500" dirty="0"/>
          </a:p>
        </p:txBody>
      </p:sp>
      <p:pic>
        <p:nvPicPr>
          <p:cNvPr id="1032" name="Picture 8" descr="Medicinal Uses of Neem as Mentioned in Ayurveda ">
            <a:extLst>
              <a:ext uri="{FF2B5EF4-FFF2-40B4-BE49-F238E27FC236}">
                <a16:creationId xmlns:a16="http://schemas.microsoft.com/office/drawing/2014/main" id="{6375DE20-6FFA-610D-2D42-F1EDCA57F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3642" y="3916206"/>
            <a:ext cx="3763736" cy="2439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2">
            <a:extLst>
              <a:ext uri="{FF2B5EF4-FFF2-40B4-BE49-F238E27FC236}">
                <a16:creationId xmlns:a16="http://schemas.microsoft.com/office/drawing/2014/main" id="{8570B29A-C9AE-2BA5-42C7-883090D57B2A}"/>
              </a:ext>
            </a:extLst>
          </p:cNvPr>
          <p:cNvSpPr/>
          <p:nvPr/>
        </p:nvSpPr>
        <p:spPr>
          <a:xfrm>
            <a:off x="7970374" y="6616381"/>
            <a:ext cx="4936652" cy="177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altLang="ko-KR" sz="1300" dirty="0">
                <a:solidFill>
                  <a:srgbClr val="00101A">
                    <a:alpha val="100000"/>
                  </a:srgbClr>
                </a:solidFill>
                <a:latin typeface="KoPubWorldDotum Bold" pitchFamily="34" charset="0"/>
                <a:ea typeface="KoPubWorldDotum Bold" pitchFamily="34" charset="-122"/>
                <a:cs typeface="KoPubWorldDotum Bold" pitchFamily="34" charset="-120"/>
              </a:rPr>
              <a:t>(Medicinal Uses of Neem as Mentioned in Ayurveda)</a:t>
            </a:r>
            <a:endParaRPr lang="en-US" altLang="ko-KR" sz="1300" dirty="0"/>
          </a:p>
        </p:txBody>
      </p:sp>
      <p:pic>
        <p:nvPicPr>
          <p:cNvPr id="12" name="Image 0" descr="preencoded.png">
            <a:extLst>
              <a:ext uri="{FF2B5EF4-FFF2-40B4-BE49-F238E27FC236}">
                <a16:creationId xmlns:a16="http://schemas.microsoft.com/office/drawing/2014/main" id="{953EE8AF-AA8E-F8B7-9B0C-53DDFE00EF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0373" y="821691"/>
            <a:ext cx="3763735" cy="2886552"/>
          </a:xfrm>
          <a:prstGeom prst="rect">
            <a:avLst/>
          </a:prstGeom>
        </p:spPr>
      </p:pic>
      <p:sp>
        <p:nvSpPr>
          <p:cNvPr id="30" name="Text 1">
            <a:extLst>
              <a:ext uri="{FF2B5EF4-FFF2-40B4-BE49-F238E27FC236}">
                <a16:creationId xmlns:a16="http://schemas.microsoft.com/office/drawing/2014/main" id="{25B9F5F4-CEC8-A584-0440-35154355A5F9}"/>
              </a:ext>
            </a:extLst>
          </p:cNvPr>
          <p:cNvSpPr/>
          <p:nvPr/>
        </p:nvSpPr>
        <p:spPr>
          <a:xfrm>
            <a:off x="378293" y="2232746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경제적 가치</a:t>
            </a:r>
            <a:endParaRPr lang="en-US" sz="1833" dirty="0"/>
          </a:p>
        </p:txBody>
      </p:sp>
      <p:pic>
        <p:nvPicPr>
          <p:cNvPr id="31" name="Image 0" descr="preencoded.png">
            <a:extLst>
              <a:ext uri="{FF2B5EF4-FFF2-40B4-BE49-F238E27FC236}">
                <a16:creationId xmlns:a16="http://schemas.microsoft.com/office/drawing/2014/main" id="{3A580269-C2BA-5676-80B9-5AC0A672FC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1309" y="2617064"/>
            <a:ext cx="2598284" cy="2598284"/>
          </a:xfrm>
          <a:prstGeom prst="rect">
            <a:avLst/>
          </a:prstGeom>
        </p:spPr>
      </p:pic>
      <p:sp>
        <p:nvSpPr>
          <p:cNvPr id="34" name="Text 4">
            <a:extLst>
              <a:ext uri="{FF2B5EF4-FFF2-40B4-BE49-F238E27FC236}">
                <a16:creationId xmlns:a16="http://schemas.microsoft.com/office/drawing/2014/main" id="{95FE469E-F9E3-9D72-0F13-1BB085BF3E43}"/>
              </a:ext>
            </a:extLst>
          </p:cNvPr>
          <p:cNvSpPr/>
          <p:nvPr/>
        </p:nvSpPr>
        <p:spPr>
          <a:xfrm>
            <a:off x="4473092" y="2041622"/>
            <a:ext cx="2858863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생태계 서비스</a:t>
            </a:r>
            <a:endParaRPr lang="en-US" sz="1833" dirty="0"/>
          </a:p>
        </p:txBody>
      </p:sp>
      <p:pic>
        <p:nvPicPr>
          <p:cNvPr id="35" name="Image 1" descr="preencoded.png">
            <a:extLst>
              <a:ext uri="{FF2B5EF4-FFF2-40B4-BE49-F238E27FC236}">
                <a16:creationId xmlns:a16="http://schemas.microsoft.com/office/drawing/2014/main" id="{2A1217BD-7032-386C-F1C2-8DE8C5A382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57625" y="2582960"/>
            <a:ext cx="2598285" cy="2598285"/>
          </a:xfrm>
          <a:prstGeom prst="rect">
            <a:avLst/>
          </a:prstGeom>
        </p:spPr>
      </p:pic>
      <p:sp>
        <p:nvSpPr>
          <p:cNvPr id="37" name="Text 7">
            <a:extLst>
              <a:ext uri="{FF2B5EF4-FFF2-40B4-BE49-F238E27FC236}">
                <a16:creationId xmlns:a16="http://schemas.microsoft.com/office/drawing/2014/main" id="{FD265682-91DD-C892-5FC5-4BD0C0506E94}"/>
              </a:ext>
            </a:extLst>
          </p:cNvPr>
          <p:cNvSpPr/>
          <p:nvPr/>
        </p:nvSpPr>
        <p:spPr>
          <a:xfrm>
            <a:off x="4919220" y="5101814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문화적 가치</a:t>
            </a:r>
            <a:endParaRPr lang="en-US" sz="1833" dirty="0"/>
          </a:p>
        </p:txBody>
      </p:sp>
      <p:pic>
        <p:nvPicPr>
          <p:cNvPr id="38" name="Image 2" descr="preencoded.png">
            <a:extLst>
              <a:ext uri="{FF2B5EF4-FFF2-40B4-BE49-F238E27FC236}">
                <a16:creationId xmlns:a16="http://schemas.microsoft.com/office/drawing/2014/main" id="{B66C13B0-1129-C182-817A-99564596EF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97306" y="2645661"/>
            <a:ext cx="2502287" cy="2502287"/>
          </a:xfrm>
          <a:prstGeom prst="rect">
            <a:avLst/>
          </a:prstGeom>
        </p:spPr>
      </p:pic>
      <p:sp>
        <p:nvSpPr>
          <p:cNvPr id="40" name="Text 10">
            <a:extLst>
              <a:ext uri="{FF2B5EF4-FFF2-40B4-BE49-F238E27FC236}">
                <a16:creationId xmlns:a16="http://schemas.microsoft.com/office/drawing/2014/main" id="{A55A3837-CF09-FD3F-8F04-A24A01310826}"/>
              </a:ext>
            </a:extLst>
          </p:cNvPr>
          <p:cNvSpPr/>
          <p:nvPr/>
        </p:nvSpPr>
        <p:spPr>
          <a:xfrm>
            <a:off x="468091" y="494661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과학적 가치</a:t>
            </a:r>
            <a:endParaRPr lang="en-US" sz="1833" dirty="0"/>
          </a:p>
        </p:txBody>
      </p:sp>
      <p:pic>
        <p:nvPicPr>
          <p:cNvPr id="41" name="Image 3" descr="preencoded.png">
            <a:extLst>
              <a:ext uri="{FF2B5EF4-FFF2-40B4-BE49-F238E27FC236}">
                <a16:creationId xmlns:a16="http://schemas.microsoft.com/office/drawing/2014/main" id="{E288762F-14F4-D8EF-3ADD-BA70D55DD9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80874" y="2886907"/>
            <a:ext cx="3015622" cy="2059711"/>
          </a:xfrm>
          <a:prstGeom prst="rect">
            <a:avLst/>
          </a:prstGeom>
        </p:spPr>
      </p:pic>
      <p:grpSp>
        <p:nvGrpSpPr>
          <p:cNvPr id="51" name="그룹 50">
            <a:extLst>
              <a:ext uri="{FF2B5EF4-FFF2-40B4-BE49-F238E27FC236}">
                <a16:creationId xmlns:a16="http://schemas.microsoft.com/office/drawing/2014/main" id="{9796CF62-6B97-C163-84AD-9C54BBE7C74E}"/>
              </a:ext>
            </a:extLst>
          </p:cNvPr>
          <p:cNvGrpSpPr/>
          <p:nvPr/>
        </p:nvGrpSpPr>
        <p:grpSpPr>
          <a:xfrm>
            <a:off x="3295056" y="3260914"/>
            <a:ext cx="1295172" cy="988057"/>
            <a:chOff x="3290679" y="3190681"/>
            <a:chExt cx="1295172" cy="1446614"/>
          </a:xfrm>
        </p:grpSpPr>
        <p:sp>
          <p:nvSpPr>
            <p:cNvPr id="33" name="Text 3">
              <a:extLst>
                <a:ext uri="{FF2B5EF4-FFF2-40B4-BE49-F238E27FC236}">
                  <a16:creationId xmlns:a16="http://schemas.microsoft.com/office/drawing/2014/main" id="{147B2426-DC40-8B46-F05D-B636CAB31395}"/>
                </a:ext>
              </a:extLst>
            </p:cNvPr>
            <p:cNvSpPr/>
            <p:nvPr/>
          </p:nvSpPr>
          <p:spPr>
            <a:xfrm>
              <a:off x="3628684" y="3297177"/>
              <a:ext cx="452593" cy="79006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3333"/>
                </a:lnSpc>
              </a:pPr>
              <a:r>
                <a:rPr lang="en-US" altLang="ko-KR" sz="2083" dirty="0"/>
                <a:t>1</a:t>
              </a:r>
              <a:endParaRPr lang="en-US" sz="2083" dirty="0"/>
            </a:p>
          </p:txBody>
        </p:sp>
        <p:sp>
          <p:nvSpPr>
            <p:cNvPr id="36" name="Text 6">
              <a:extLst>
                <a:ext uri="{FF2B5EF4-FFF2-40B4-BE49-F238E27FC236}">
                  <a16:creationId xmlns:a16="http://schemas.microsoft.com/office/drawing/2014/main" id="{667BF118-0587-4494-6F1B-55B9DCD5B5E5}"/>
                </a:ext>
              </a:extLst>
            </p:cNvPr>
            <p:cNvSpPr/>
            <p:nvPr/>
          </p:nvSpPr>
          <p:spPr>
            <a:xfrm>
              <a:off x="4299499" y="3190681"/>
              <a:ext cx="265807" cy="3321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3333"/>
                </a:lnSpc>
              </a:pPr>
              <a:r>
                <a:rPr lang="en-US" sz="2083" dirty="0">
                  <a:solidFill>
                    <a:srgbClr val="404155"/>
                  </a:solidFill>
                  <a:latin typeface="Corben" pitchFamily="34" charset="0"/>
                  <a:ea typeface="Corben" pitchFamily="34" charset="-122"/>
                  <a:cs typeface="Corben" pitchFamily="34" charset="-120"/>
                </a:rPr>
                <a:t>2</a:t>
              </a:r>
              <a:endParaRPr lang="en-US" sz="2083" dirty="0"/>
            </a:p>
          </p:txBody>
        </p:sp>
        <p:sp>
          <p:nvSpPr>
            <p:cNvPr id="39" name="Text 9">
              <a:extLst>
                <a:ext uri="{FF2B5EF4-FFF2-40B4-BE49-F238E27FC236}">
                  <a16:creationId xmlns:a16="http://schemas.microsoft.com/office/drawing/2014/main" id="{ACA20995-B391-75FB-49DD-BC5EE6FC1836}"/>
                </a:ext>
              </a:extLst>
            </p:cNvPr>
            <p:cNvSpPr/>
            <p:nvPr/>
          </p:nvSpPr>
          <p:spPr>
            <a:xfrm>
              <a:off x="4320044" y="4305111"/>
              <a:ext cx="265807" cy="3321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3333"/>
                </a:lnSpc>
              </a:pPr>
              <a:r>
                <a:rPr lang="en-US" sz="2083" dirty="0">
                  <a:solidFill>
                    <a:srgbClr val="404155"/>
                  </a:solidFill>
                  <a:latin typeface="Corben" pitchFamily="34" charset="0"/>
                  <a:ea typeface="Corben" pitchFamily="34" charset="-122"/>
                  <a:cs typeface="Corben" pitchFamily="34" charset="-120"/>
                </a:rPr>
                <a:t>3</a:t>
              </a:r>
              <a:endParaRPr lang="en-US" sz="2083" dirty="0"/>
            </a:p>
          </p:txBody>
        </p:sp>
        <p:sp>
          <p:nvSpPr>
            <p:cNvPr id="42" name="Text 12">
              <a:extLst>
                <a:ext uri="{FF2B5EF4-FFF2-40B4-BE49-F238E27FC236}">
                  <a16:creationId xmlns:a16="http://schemas.microsoft.com/office/drawing/2014/main" id="{7107F8D5-EAEC-7FA9-2424-3C4E445E3B10}"/>
                </a:ext>
              </a:extLst>
            </p:cNvPr>
            <p:cNvSpPr/>
            <p:nvPr/>
          </p:nvSpPr>
          <p:spPr>
            <a:xfrm>
              <a:off x="3290679" y="4305111"/>
              <a:ext cx="265807" cy="3321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3333"/>
                </a:lnSpc>
              </a:pPr>
              <a:r>
                <a:rPr lang="ko-KR" altLang="en-US" sz="2083" dirty="0">
                  <a:solidFill>
                    <a:srgbClr val="404155"/>
                  </a:solidFill>
                  <a:latin typeface="Corben" pitchFamily="34" charset="0"/>
                  <a:ea typeface="Corben" pitchFamily="34" charset="-122"/>
                  <a:cs typeface="Corben" pitchFamily="34" charset="-120"/>
                </a:rPr>
                <a:t>      </a:t>
              </a:r>
              <a:r>
                <a:rPr lang="en-US" altLang="ko-KR" sz="2083" dirty="0">
                  <a:solidFill>
                    <a:srgbClr val="404155"/>
                  </a:solidFill>
                  <a:latin typeface="Corben" pitchFamily="34" charset="0"/>
                  <a:ea typeface="Corben" pitchFamily="34" charset="-122"/>
                  <a:cs typeface="Corben" pitchFamily="34" charset="-120"/>
                </a:rPr>
                <a:t>4</a:t>
              </a:r>
              <a:endParaRPr lang="en-US" sz="2083" dirty="0"/>
            </a:p>
          </p:txBody>
        </p:sp>
      </p:grpSp>
      <p:sp>
        <p:nvSpPr>
          <p:cNvPr id="43" name="Text 2">
            <a:extLst>
              <a:ext uri="{FF2B5EF4-FFF2-40B4-BE49-F238E27FC236}">
                <a16:creationId xmlns:a16="http://schemas.microsoft.com/office/drawing/2014/main" id="{D7053188-E623-991C-0239-B9EEE680EACF}"/>
              </a:ext>
            </a:extLst>
          </p:cNvPr>
          <p:cNvSpPr/>
          <p:nvPr/>
        </p:nvSpPr>
        <p:spPr>
          <a:xfrm>
            <a:off x="470557" y="2566952"/>
            <a:ext cx="241266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식량, 의약품, 산업 자원 제공</a:t>
            </a:r>
            <a:endParaRPr lang="en-US" sz="1458" dirty="0"/>
          </a:p>
        </p:txBody>
      </p:sp>
      <p:sp>
        <p:nvSpPr>
          <p:cNvPr id="45" name="Text 5">
            <a:extLst>
              <a:ext uri="{FF2B5EF4-FFF2-40B4-BE49-F238E27FC236}">
                <a16:creationId xmlns:a16="http://schemas.microsoft.com/office/drawing/2014/main" id="{24218D3D-3E7F-815C-1C76-69B4B7BC125B}"/>
              </a:ext>
            </a:extLst>
          </p:cNvPr>
          <p:cNvSpPr/>
          <p:nvPr/>
        </p:nvSpPr>
        <p:spPr>
          <a:xfrm>
            <a:off x="4467837" y="2356620"/>
            <a:ext cx="2919410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수분작용, 해충 통제, 토양 비옥화</a:t>
            </a:r>
            <a:endParaRPr lang="en-US" sz="1458" dirty="0"/>
          </a:p>
        </p:txBody>
      </p:sp>
      <p:sp>
        <p:nvSpPr>
          <p:cNvPr id="46" name="Text 8">
            <a:extLst>
              <a:ext uri="{FF2B5EF4-FFF2-40B4-BE49-F238E27FC236}">
                <a16:creationId xmlns:a16="http://schemas.microsoft.com/office/drawing/2014/main" id="{CA1684B8-C06B-F195-3DC4-8D1F46734DA4}"/>
              </a:ext>
            </a:extLst>
          </p:cNvPr>
          <p:cNvSpPr/>
          <p:nvPr/>
        </p:nvSpPr>
        <p:spPr>
          <a:xfrm>
            <a:off x="4919220" y="5416811"/>
            <a:ext cx="241273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전통 지식, 역사적 중요성</a:t>
            </a:r>
            <a:endParaRPr lang="en-US" sz="1458" dirty="0"/>
          </a:p>
        </p:txBody>
      </p:sp>
      <p:sp>
        <p:nvSpPr>
          <p:cNvPr id="47" name="Text 11">
            <a:extLst>
              <a:ext uri="{FF2B5EF4-FFF2-40B4-BE49-F238E27FC236}">
                <a16:creationId xmlns:a16="http://schemas.microsoft.com/office/drawing/2014/main" id="{AB4FD850-A5AB-2C96-7A1B-7C3737EDAC34}"/>
              </a:ext>
            </a:extLst>
          </p:cNvPr>
          <p:cNvSpPr/>
          <p:nvPr/>
        </p:nvSpPr>
        <p:spPr>
          <a:xfrm>
            <a:off x="560355" y="5280823"/>
            <a:ext cx="241266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연구 및 개발에 필요한 유전자원</a:t>
            </a:r>
            <a:endParaRPr lang="en-US" sz="1458" dirty="0"/>
          </a:p>
        </p:txBody>
      </p:sp>
    </p:spTree>
    <p:extLst>
      <p:ext uri="{BB962C8B-B14F-4D97-AF65-F5344CB8AC3E}">
        <p14:creationId xmlns:p14="http://schemas.microsoft.com/office/powerpoint/2010/main" val="775933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1831182" y="253583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경제적 가치</a:t>
            </a:r>
            <a:endParaRPr lang="en-US" sz="1833" dirty="0"/>
          </a:p>
        </p:txBody>
      </p:sp>
      <p:sp>
        <p:nvSpPr>
          <p:cNvPr id="4" name="Text 2"/>
          <p:cNvSpPr/>
          <p:nvPr/>
        </p:nvSpPr>
        <p:spPr>
          <a:xfrm>
            <a:off x="661492" y="2944516"/>
            <a:ext cx="3532386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식량, 의약품, 산업 자원 제공</a:t>
            </a:r>
            <a:endParaRPr lang="en-US" sz="1458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878" y="2011264"/>
            <a:ext cx="3804146" cy="380414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270302" y="3054549"/>
            <a:ext cx="265807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33"/>
              </a:lnSpc>
            </a:pPr>
            <a:r>
              <a:rPr lang="en-US" sz="208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083" dirty="0"/>
          </a:p>
        </p:txBody>
      </p:sp>
      <p:sp>
        <p:nvSpPr>
          <p:cNvPr id="7" name="Text 4"/>
          <p:cNvSpPr/>
          <p:nvPr/>
        </p:nvSpPr>
        <p:spPr>
          <a:xfrm>
            <a:off x="7998024" y="253583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생태계 서비스</a:t>
            </a:r>
            <a:endParaRPr lang="en-US" sz="1833" dirty="0"/>
          </a:p>
        </p:txBody>
      </p:sp>
      <p:sp>
        <p:nvSpPr>
          <p:cNvPr id="8" name="Text 5"/>
          <p:cNvSpPr/>
          <p:nvPr/>
        </p:nvSpPr>
        <p:spPr>
          <a:xfrm>
            <a:off x="7998023" y="2944516"/>
            <a:ext cx="353248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수분작용, 해충 통제, 토양 비옥화</a:t>
            </a:r>
            <a:endParaRPr lang="en-US" sz="1458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3878" y="2011264"/>
            <a:ext cx="3804146" cy="380414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655594" y="3054549"/>
            <a:ext cx="265807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33"/>
              </a:lnSpc>
            </a:pPr>
            <a:r>
              <a:rPr lang="en-US" sz="208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083" dirty="0"/>
          </a:p>
        </p:txBody>
      </p:sp>
      <p:sp>
        <p:nvSpPr>
          <p:cNvPr id="11" name="Text 7"/>
          <p:cNvSpPr/>
          <p:nvPr/>
        </p:nvSpPr>
        <p:spPr>
          <a:xfrm>
            <a:off x="7998024" y="457964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문화적 가치</a:t>
            </a:r>
            <a:endParaRPr lang="en-US" sz="1833" dirty="0"/>
          </a:p>
        </p:txBody>
      </p:sp>
      <p:sp>
        <p:nvSpPr>
          <p:cNvPr id="12" name="Text 8"/>
          <p:cNvSpPr/>
          <p:nvPr/>
        </p:nvSpPr>
        <p:spPr>
          <a:xfrm>
            <a:off x="7998023" y="4988322"/>
            <a:ext cx="353248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전통 지식, 역사적 중요성</a:t>
            </a:r>
            <a:endParaRPr lang="en-US" sz="1458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3878" y="2011264"/>
            <a:ext cx="3804146" cy="380414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6655594" y="4439841"/>
            <a:ext cx="265807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33"/>
              </a:lnSpc>
            </a:pPr>
            <a:r>
              <a:rPr lang="en-US" sz="208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083" dirty="0"/>
          </a:p>
        </p:txBody>
      </p:sp>
      <p:sp>
        <p:nvSpPr>
          <p:cNvPr id="15" name="Text 10"/>
          <p:cNvSpPr/>
          <p:nvPr/>
        </p:nvSpPr>
        <p:spPr>
          <a:xfrm>
            <a:off x="1831182" y="457964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과학적 가치</a:t>
            </a:r>
            <a:endParaRPr lang="en-US" sz="1833" dirty="0"/>
          </a:p>
        </p:txBody>
      </p:sp>
      <p:sp>
        <p:nvSpPr>
          <p:cNvPr id="16" name="Text 11"/>
          <p:cNvSpPr/>
          <p:nvPr/>
        </p:nvSpPr>
        <p:spPr>
          <a:xfrm>
            <a:off x="661492" y="4988322"/>
            <a:ext cx="3532386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연구 및 개발에 필요한 유전자원</a:t>
            </a:r>
            <a:endParaRPr lang="en-US" sz="1458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3878" y="2011264"/>
            <a:ext cx="3804146" cy="3804146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270302" y="4439841"/>
            <a:ext cx="265807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33"/>
              </a:lnSpc>
            </a:pPr>
            <a:r>
              <a:rPr lang="en-US" sz="208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083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199</Words>
  <Application>Microsoft Macintosh PowerPoint</Application>
  <PresentationFormat>와이드스크린</PresentationFormat>
  <Paragraphs>50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3" baseType="lpstr">
      <vt:lpstr>맑은 고딕</vt:lpstr>
      <vt:lpstr>Arimo Bold</vt:lpstr>
      <vt:lpstr>KoPub Batang Bold</vt:lpstr>
      <vt:lpstr>KoPubWorldDotum Bold</vt:lpstr>
      <vt:lpstr>KoPubWorldDotum Medium</vt:lpstr>
      <vt:lpstr>Arial</vt:lpstr>
      <vt:lpstr>Corben</vt:lpstr>
      <vt:lpstr>Nobile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가형 하</dc:creator>
  <cp:lastModifiedBy>김경민</cp:lastModifiedBy>
  <cp:revision>3</cp:revision>
  <dcterms:created xsi:type="dcterms:W3CDTF">2025-03-06T02:33:01Z</dcterms:created>
  <dcterms:modified xsi:type="dcterms:W3CDTF">2025-03-06T07:49:57Z</dcterms:modified>
</cp:coreProperties>
</file>

<file path=docProps/thumbnail.jpeg>
</file>